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ヒラギノ角ゴ ProN W3"/>
      </a:defRPr>
    </a:lvl1pPr>
    <a:lvl2pPr indent="228600" algn="ctr" defTabSz="584200">
      <a:defRPr sz="3600">
        <a:latin typeface="+mj-lt"/>
        <a:ea typeface="+mj-ea"/>
        <a:cs typeface="+mj-cs"/>
        <a:sym typeface="ヒラギノ角ゴ ProN W3"/>
      </a:defRPr>
    </a:lvl2pPr>
    <a:lvl3pPr indent="457200" algn="ctr" defTabSz="584200">
      <a:defRPr sz="3600">
        <a:latin typeface="+mj-lt"/>
        <a:ea typeface="+mj-ea"/>
        <a:cs typeface="+mj-cs"/>
        <a:sym typeface="ヒラギノ角ゴ ProN W3"/>
      </a:defRPr>
    </a:lvl3pPr>
    <a:lvl4pPr indent="685800" algn="ctr" defTabSz="584200">
      <a:defRPr sz="3600">
        <a:latin typeface="+mj-lt"/>
        <a:ea typeface="+mj-ea"/>
        <a:cs typeface="+mj-cs"/>
        <a:sym typeface="ヒラギノ角ゴ ProN W3"/>
      </a:defRPr>
    </a:lvl4pPr>
    <a:lvl5pPr indent="914400" algn="ctr" defTabSz="584200">
      <a:defRPr sz="3600">
        <a:latin typeface="+mj-lt"/>
        <a:ea typeface="+mj-ea"/>
        <a:cs typeface="+mj-cs"/>
        <a:sym typeface="ヒラギノ角ゴ ProN W3"/>
      </a:defRPr>
    </a:lvl5pPr>
    <a:lvl6pPr indent="1143000" algn="ctr" defTabSz="584200">
      <a:defRPr sz="3600">
        <a:latin typeface="+mj-lt"/>
        <a:ea typeface="+mj-ea"/>
        <a:cs typeface="+mj-cs"/>
        <a:sym typeface="ヒラギノ角ゴ ProN W3"/>
      </a:defRPr>
    </a:lvl6pPr>
    <a:lvl7pPr indent="1371600" algn="ctr" defTabSz="584200">
      <a:defRPr sz="3600">
        <a:latin typeface="+mj-lt"/>
        <a:ea typeface="+mj-ea"/>
        <a:cs typeface="+mj-cs"/>
        <a:sym typeface="ヒラギノ角ゴ ProN W3"/>
      </a:defRPr>
    </a:lvl7pPr>
    <a:lvl8pPr indent="1600200" algn="ctr" defTabSz="584200">
      <a:defRPr sz="3600">
        <a:latin typeface="+mj-lt"/>
        <a:ea typeface="+mj-ea"/>
        <a:cs typeface="+mj-cs"/>
        <a:sym typeface="ヒラギノ角ゴ ProN W3"/>
      </a:defRPr>
    </a:lvl8pPr>
    <a:lvl9pPr indent="1828800" algn="ctr" defTabSz="584200">
      <a:defRPr sz="3600">
        <a:latin typeface="+mj-lt"/>
        <a:ea typeface="+mj-ea"/>
        <a:cs typeface="+mj-cs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59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0357585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j-lt"/>
          <a:ea typeface="+mj-ea"/>
          <a:cs typeface="+mj-cs"/>
          <a:sym typeface="ヒラギノ角ゴ ProN W3"/>
        </a:defRPr>
      </a:lvl1pPr>
      <a:lvl2pPr indent="228600" algn="ctr" defTabSz="584200">
        <a:defRPr sz="8000">
          <a:latin typeface="+mj-lt"/>
          <a:ea typeface="+mj-ea"/>
          <a:cs typeface="+mj-cs"/>
          <a:sym typeface="ヒラギノ角ゴ ProN W3"/>
        </a:defRPr>
      </a:lvl2pPr>
      <a:lvl3pPr indent="457200" algn="ctr" defTabSz="584200">
        <a:defRPr sz="8000">
          <a:latin typeface="+mj-lt"/>
          <a:ea typeface="+mj-ea"/>
          <a:cs typeface="+mj-cs"/>
          <a:sym typeface="ヒラギノ角ゴ ProN W3"/>
        </a:defRPr>
      </a:lvl3pPr>
      <a:lvl4pPr indent="685800" algn="ctr" defTabSz="584200">
        <a:defRPr sz="8000">
          <a:latin typeface="+mj-lt"/>
          <a:ea typeface="+mj-ea"/>
          <a:cs typeface="+mj-cs"/>
          <a:sym typeface="ヒラギノ角ゴ ProN W3"/>
        </a:defRPr>
      </a:lvl4pPr>
      <a:lvl5pPr indent="914400" algn="ctr" defTabSz="584200">
        <a:defRPr sz="8000">
          <a:latin typeface="+mj-lt"/>
          <a:ea typeface="+mj-ea"/>
          <a:cs typeface="+mj-cs"/>
          <a:sym typeface="ヒラギノ角ゴ ProN W3"/>
        </a:defRPr>
      </a:lvl5pPr>
      <a:lvl6pPr indent="1143000" algn="ctr" defTabSz="584200">
        <a:defRPr sz="8000">
          <a:latin typeface="+mj-lt"/>
          <a:ea typeface="+mj-ea"/>
          <a:cs typeface="+mj-cs"/>
          <a:sym typeface="ヒラギノ角ゴ ProN W3"/>
        </a:defRPr>
      </a:lvl6pPr>
      <a:lvl7pPr indent="1371600" algn="ctr" defTabSz="584200">
        <a:defRPr sz="8000">
          <a:latin typeface="+mj-lt"/>
          <a:ea typeface="+mj-ea"/>
          <a:cs typeface="+mj-cs"/>
          <a:sym typeface="ヒラギノ角ゴ ProN W3"/>
        </a:defRPr>
      </a:lvl7pPr>
      <a:lvl8pPr indent="1600200" algn="ctr" defTabSz="584200">
        <a:defRPr sz="8000">
          <a:latin typeface="+mj-lt"/>
          <a:ea typeface="+mj-ea"/>
          <a:cs typeface="+mj-cs"/>
          <a:sym typeface="ヒラギノ角ゴ ProN W3"/>
        </a:defRPr>
      </a:lvl8pPr>
      <a:lvl9pPr indent="1828800" algn="ctr" defTabSz="584200">
        <a:defRPr sz="8000">
          <a:latin typeface="+mj-lt"/>
          <a:ea typeface="+mj-ea"/>
          <a:cs typeface="+mj-cs"/>
          <a:sym typeface="ヒラギノ角ゴ ProN W3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yasulab.com/Scratch-Raspberry-Pi-Workshop/jp/" TargetMode="External"/><Relationship Id="rId3" Type="http://schemas.openxmlformats.org/officeDocument/2006/relationships/hyperlink" Target="http://pegpeg.jp/curriculum/68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4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egpeg.jp/" TargetMode="External"/><Relationship Id="rId4" Type="http://schemas.openxmlformats.org/officeDocument/2006/relationships/hyperlink" Target="http://cymplecy.wordpress.com/2013/04/22/scratch-gpio-version-2-introduction-for-beginners/" TargetMode="External"/><Relationship Id="rId5" Type="http://schemas.openxmlformats.org/officeDocument/2006/relationships/hyperlink" Target="http://ja.wikipedia.org/wiki/Raspberry_Pi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mazon.co.jp/Raspberry-Pi%E3%81%A7%E3%81%AF%E3%81%98%E3%82%81%E3%82%8B-%E3%81%A9%E3%81%8D%E3%81%A9%E3%81%8D%E3%83%97%E3%83%AD%E3%82%B0%E3%83%A9%E3%83%9F%E3%83%B3%E3%82%B0-%E3%81%AF%E3%81%98%E3%82%81%E3%82%8B%E3%83%97%E3%83%AD%E3%82%B0%E3%83%A9%E3%83%9F%E3%83%B3%E3%82%B0-%E3%82%B7%E3%83%AA%E3%83%BC%E3%82%BA/dp/48222973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64632" y="137318"/>
            <a:ext cx="12475536" cy="2159001"/>
          </a:xfrm>
          <a:prstGeom prst="rect">
            <a:avLst/>
          </a:prstGeom>
        </p:spPr>
        <p:txBody>
          <a:bodyPr/>
          <a:lstStyle/>
          <a:p>
            <a:pPr lvl="0" defTabSz="457200">
              <a:lnSpc>
                <a:spcPct val="70000"/>
              </a:lnSpc>
              <a:defRPr sz="1800"/>
            </a:pPr>
            <a: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+ Raspberry Pi ワークショップ</a:t>
            </a:r>
            <a:b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プログラミングでLEDをチカチカさせよう!</a:t>
            </a:r>
          </a:p>
        </p:txBody>
      </p:sp>
      <p:sp>
        <p:nvSpPr>
          <p:cNvPr id="35" name="Shape 35"/>
          <p:cNvSpPr/>
          <p:nvPr/>
        </p:nvSpPr>
        <p:spPr>
          <a:xfrm>
            <a:off x="7749859" y="7121192"/>
            <a:ext cx="5095054" cy="2392206"/>
          </a:xfrm>
          <a:prstGeom prst="roundRect">
            <a:avLst>
              <a:gd name="adj" fmla="val 9586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2014/04/17(日)</a:t>
            </a:r>
          </a:p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安川 要平</a:t>
            </a:r>
          </a:p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@YasuLab　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他の作品例: ネコ逃げ</a:t>
            </a:r>
          </a:p>
        </p:txBody>
      </p:sp>
      <p:pic>
        <p:nvPicPr>
          <p:cNvPr id="89" name="escape_from_ca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6940" y="1393988"/>
            <a:ext cx="9970920" cy="8105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92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9282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9282" b="1"/>
              <a:t>今日やること まとめ</a:t>
            </a:r>
          </a:p>
        </p:txBody>
      </p:sp>
      <p:sp>
        <p:nvSpPr>
          <p:cNvPr id="94" name="Shape 94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 </a:t>
            </a: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でプログラミング!</a:t>
            </a:r>
          </a:p>
        </p:txBody>
      </p:sp>
      <p:sp>
        <p:nvSpPr>
          <p:cNvPr id="98" name="Shape 98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5206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 </a:t>
            </a: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 LED チカチカ!</a:t>
            </a:r>
          </a:p>
        </p:txBody>
      </p:sp>
      <p:pic>
        <p:nvPicPr>
          <p:cNvPr id="100" name="pasted-image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6923" y="1379447"/>
            <a:ext cx="2390818" cy="2390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 animBg="1" advAuto="0"/>
      <p:bldP spid="98" grpId="2" animBg="1" advAuto="0"/>
      <p:bldP spid="99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G_490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9786" y="0"/>
            <a:ext cx="6871455" cy="97536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21244" y="165100"/>
            <a:ext cx="6037835" cy="21590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6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6600" b="1"/>
              <a:t>ブレッドボード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86804" y="2015014"/>
            <a:ext cx="6037835" cy="7594552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配線をするときに使う基板 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(≒ まな板)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あとで説明するLEDや抵抗などを、このブレッドボードに差して (配線して)、LEDをチカチカさせるよ!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endParaRPr sz="36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hoto_led_ligh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3055" y="-779661"/>
            <a:ext cx="6443633" cy="1131275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7" name="Shape 107"/>
          <p:cNvSpPr/>
          <p:nvPr/>
        </p:nvSpPr>
        <p:spPr>
          <a:xfrm>
            <a:off x="5208602" y="6356401"/>
            <a:ext cx="2633177" cy="1965551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329907" y="423384"/>
            <a:ext cx="5918329" cy="2527185"/>
          </a:xfrm>
          <a:prstGeom prst="rect">
            <a:avLst/>
          </a:prstGeom>
        </p:spPr>
        <p:txBody>
          <a:bodyPr/>
          <a:lstStyle/>
          <a:p>
            <a:pPr lvl="0" defTabSz="292607">
              <a:spcBef>
                <a:spcPts val="700"/>
              </a:spcBef>
              <a:defRPr sz="1800"/>
            </a:pPr>
            <a:r>
              <a:rPr sz="6400">
                <a:latin typeface="Times Roman"/>
                <a:ea typeface="Times Roman"/>
                <a:cs typeface="Times Roman"/>
                <a:sym typeface="Times Roman"/>
              </a:rPr>
              <a:t>LED </a:t>
            </a:r>
            <a:r>
              <a:rPr sz="608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608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6080">
                <a:latin typeface="Times Roman"/>
                <a:ea typeface="Times Roman"/>
                <a:cs typeface="Times Roman"/>
                <a:sym typeface="Times Roman"/>
              </a:rPr>
              <a:t>(発光ダイオード)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296032" y="2769931"/>
            <a:ext cx="5986079" cy="5914842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200">
                <a:latin typeface="Times Roman"/>
                <a:ea typeface="Times Roman"/>
                <a:cs typeface="Times Roman"/>
                <a:sym typeface="Times Roman"/>
              </a:rPr>
              <a:t>電気を流すと光る部品</a:t>
            </a:r>
            <a:endParaRPr sz="17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17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• 短い方がマイナス (-)</a:t>
            </a:r>
            <a:endParaRPr sz="31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• 長い方がプラス (+)</a:t>
            </a:r>
          </a:p>
        </p:txBody>
      </p:sp>
      <p:sp>
        <p:nvSpPr>
          <p:cNvPr id="110" name="Shape 110"/>
          <p:cNvSpPr/>
          <p:nvPr/>
        </p:nvSpPr>
        <p:spPr>
          <a:xfrm>
            <a:off x="3714113" y="5429179"/>
            <a:ext cx="2653490" cy="113145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60000"/>
              </a:lnSpc>
              <a:defRPr sz="1800"/>
            </a:pPr>
            <a:r>
              <a:rPr sz="3700"/>
              <a:t>短い</a:t>
            </a:r>
          </a:p>
          <a:p>
            <a:pPr lvl="0">
              <a:lnSpc>
                <a:spcPct val="60000"/>
              </a:lnSpc>
              <a:defRPr sz="1800"/>
            </a:pPr>
            <a:r>
              <a:rPr sz="3700"/>
              <a:t>(マイナス)</a:t>
            </a:r>
          </a:p>
        </p:txBody>
      </p:sp>
      <p:sp>
        <p:nvSpPr>
          <p:cNvPr id="111" name="Shape 111"/>
          <p:cNvSpPr/>
          <p:nvPr/>
        </p:nvSpPr>
        <p:spPr>
          <a:xfrm flipH="1">
            <a:off x="8918955" y="6052457"/>
            <a:ext cx="1705460" cy="3029946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9560659" y="5592261"/>
            <a:ext cx="2151370" cy="113145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60000"/>
              </a:lnSpc>
              <a:defRPr sz="1800"/>
            </a:pPr>
            <a:r>
              <a:rPr sz="3500"/>
              <a:t>長い</a:t>
            </a:r>
          </a:p>
          <a:p>
            <a:pPr lvl="0">
              <a:lnSpc>
                <a:spcPct val="60000"/>
              </a:lnSpc>
              <a:defRPr sz="1800"/>
            </a:pPr>
            <a:r>
              <a:rPr sz="3500"/>
              <a:t>(プラス)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140034" y="368921"/>
            <a:ext cx="5822617" cy="1980241"/>
          </a:xfrm>
          <a:prstGeom prst="rect">
            <a:avLst/>
          </a:prstGeom>
        </p:spPr>
        <p:txBody>
          <a:bodyPr/>
          <a:lstStyle/>
          <a:p>
            <a:pPr lvl="0" defTabSz="352043">
              <a:lnSpc>
                <a:spcPct val="40000"/>
              </a:lnSpc>
              <a:spcBef>
                <a:spcPts val="900"/>
              </a:spcBef>
              <a:defRPr sz="1800"/>
            </a:pPr>
            <a:r>
              <a:rPr sz="7392">
                <a:latin typeface="Times Roman"/>
                <a:ea typeface="Times Roman"/>
                <a:cs typeface="Times Roman"/>
                <a:sym typeface="Times Roman"/>
              </a:rPr>
              <a:t>ジャンパー</a:t>
            </a:r>
            <a:br>
              <a:rPr sz="7392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7392">
                <a:latin typeface="Times Roman"/>
                <a:ea typeface="Times Roman"/>
                <a:cs typeface="Times Roman"/>
                <a:sym typeface="Times Roman"/>
              </a:rPr>
              <a:t>ワイヤー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234507" y="2603500"/>
            <a:ext cx="5822617" cy="7093468"/>
          </a:xfrm>
          <a:prstGeom prst="rect">
            <a:avLst/>
          </a:prstGeom>
        </p:spPr>
        <p:txBody>
          <a:bodyPr/>
          <a:lstStyle/>
          <a:p>
            <a:pPr marL="0" lvl="0" indent="0" defTabSz="388620">
              <a:spcBef>
                <a:spcPts val="1000"/>
              </a:spcBef>
              <a:buSzTx/>
              <a:buNone/>
              <a:defRPr sz="1800"/>
            </a:pPr>
            <a:r>
              <a:rPr sz="3485">
                <a:latin typeface="Times Roman"/>
                <a:ea typeface="Times Roman"/>
                <a:cs typeface="Times Roman"/>
                <a:sym typeface="Times Roman"/>
              </a:rPr>
              <a:t>配線するときに使う線.</a:t>
            </a:r>
            <a:br>
              <a:rPr sz="3485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85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485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85">
                <a:latin typeface="Times Roman"/>
                <a:ea typeface="Times Roman"/>
                <a:cs typeface="Times Roman"/>
                <a:sym typeface="Times Roman"/>
              </a:rPr>
              <a:t>よく見ると２種類あって、</a:t>
            </a:r>
            <a:br>
              <a:rPr sz="3485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85">
                <a:latin typeface="Times Roman"/>
                <a:ea typeface="Times Roman"/>
                <a:cs typeface="Times Roman"/>
                <a:sym typeface="Times Roman"/>
              </a:rPr>
              <a:t>1. ラズベリーパイと</a:t>
            </a:r>
            <a:br>
              <a:rPr sz="3485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85">
                <a:latin typeface="Times Roman"/>
                <a:ea typeface="Times Roman"/>
                <a:cs typeface="Times Roman"/>
                <a:sym typeface="Times Roman"/>
              </a:rPr>
              <a:t>　ブレッドボードを繋ぐ用</a:t>
            </a:r>
            <a:br>
              <a:rPr sz="3485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85">
                <a:latin typeface="Times Roman"/>
                <a:ea typeface="Times Roman"/>
                <a:cs typeface="Times Roman"/>
                <a:sym typeface="Times Roman"/>
              </a:rPr>
              <a:t>2. ブレッドボードと</a:t>
            </a:r>
            <a:br>
              <a:rPr sz="3485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85">
                <a:latin typeface="Times Roman"/>
                <a:ea typeface="Times Roman"/>
                <a:cs typeface="Times Roman"/>
                <a:sym typeface="Times Roman"/>
              </a:rPr>
              <a:t>　ブレッドボードを繋ぐ用</a:t>
            </a:r>
            <a:br>
              <a:rPr sz="3485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85">
                <a:latin typeface="Times Roman"/>
                <a:ea typeface="Times Roman"/>
                <a:cs typeface="Times Roman"/>
                <a:sym typeface="Times Roman"/>
              </a:rPr>
              <a:t>の２つがある。</a:t>
            </a:r>
            <a:br>
              <a:rPr sz="3485">
                <a:latin typeface="Times Roman"/>
                <a:ea typeface="Times Roman"/>
                <a:cs typeface="Times Roman"/>
                <a:sym typeface="Times Roman"/>
              </a:rPr>
            </a:br>
            <a:endParaRPr sz="3485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388620">
              <a:spcBef>
                <a:spcPts val="1000"/>
              </a:spcBef>
              <a:buSzTx/>
              <a:buNone/>
              <a:defRPr sz="1800"/>
            </a:pPr>
            <a:r>
              <a:rPr sz="3230">
                <a:latin typeface="Times Roman"/>
                <a:ea typeface="Times Roman"/>
                <a:cs typeface="Times Roman"/>
                <a:sym typeface="Times Roman"/>
              </a:rPr>
              <a:t>* 線の色は関係ないよ!</a:t>
            </a:r>
          </a:p>
        </p:txBody>
      </p:sp>
      <p:pic>
        <p:nvPicPr>
          <p:cNvPr id="116" name="IMG_490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41028" y="-67523"/>
            <a:ext cx="7036993" cy="988864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02245" y="154886"/>
            <a:ext cx="57463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2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12300"/>
              <a:t>抵抗</a:t>
            </a:r>
          </a:p>
        </p:txBody>
      </p:sp>
      <p:pic>
        <p:nvPicPr>
          <p:cNvPr id="119" name="IMG_491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4773" y="-17661"/>
            <a:ext cx="6553061" cy="978876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86804" y="2467800"/>
            <a:ext cx="6037835" cy="6559865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電気を制御する部品.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LEDを強く光らせたり、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弱く光らせたりできるよ。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7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‘コ’の字に曲げて、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ブレッドボードに差そう。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G_4905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113135" y="204018"/>
            <a:ext cx="1181008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52511" y="6906541"/>
            <a:ext cx="12499778" cy="2529435"/>
          </a:xfrm>
          <a:prstGeom prst="roundRect">
            <a:avLst>
              <a:gd name="adj" fmla="val 1280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0" y="-292100"/>
            <a:ext cx="13004800" cy="2159000"/>
          </a:xfrm>
          <a:prstGeom prst="rect">
            <a:avLst/>
          </a:prstGeom>
        </p:spPr>
        <p:txBody>
          <a:bodyPr/>
          <a:lstStyle/>
          <a:p>
            <a:pPr lvl="0" defTabSz="320039">
              <a:spcBef>
                <a:spcPts val="800"/>
              </a:spcBef>
              <a:defRPr sz="1800"/>
            </a:pPr>
            <a:r>
              <a:rPr sz="609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やってみよう: ラズパイとLEDを繋ぐ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254743" y="6825482"/>
            <a:ext cx="12495313" cy="2691553"/>
          </a:xfrm>
          <a:prstGeom prst="rect">
            <a:avLst/>
          </a:prstGeom>
        </p:spPr>
        <p:txBody>
          <a:bodyPr/>
          <a:lstStyle/>
          <a:p>
            <a:pPr marL="0" lvl="0" indent="0" defTabSz="402336">
              <a:lnSpc>
                <a:spcPct val="60000"/>
              </a:lnSpc>
              <a:spcBef>
                <a:spcPts val="1000"/>
              </a:spcBef>
              <a:buSzTx/>
              <a:buNone/>
              <a:defRPr sz="1800"/>
            </a:pP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</a:t>
            </a:r>
            <a:r>
              <a:rPr sz="501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LED回路をブレッドボード上</a:t>
            </a: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に作って,</a:t>
            </a:r>
            <a:b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2).ラズベリーパイの </a:t>
            </a:r>
            <a:r>
              <a:rPr sz="501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と繋いだら,</a:t>
            </a:r>
            <a:b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3).</a:t>
            </a:r>
            <a:r>
              <a:rPr sz="501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Scratch</a:t>
            </a: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で </a:t>
            </a:r>
            <a:r>
              <a:rPr sz="501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をチカチカ</a:t>
            </a:r>
            <a:r>
              <a:rPr sz="50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させてみよう!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スクリーンショット 2014-04-10 2.54.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780" y="3701791"/>
            <a:ext cx="5042095" cy="605429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374904">
              <a:spcBef>
                <a:spcPts val="900"/>
              </a:spcBef>
              <a:defRPr sz="1800"/>
            </a:pPr>
            <a:r>
              <a:rPr sz="541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</a:t>
            </a:r>
            <a:r>
              <a:rPr sz="5412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LED回路をブレッドボード上</a:t>
            </a:r>
            <a:r>
              <a:rPr sz="541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に作る!</a:t>
            </a:r>
          </a:p>
        </p:txBody>
      </p:sp>
      <p:pic>
        <p:nvPicPr>
          <p:cNvPr id="132" name="IMG_491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699" y="3813062"/>
            <a:ext cx="4432554" cy="591007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3" name="Shape 133"/>
          <p:cNvSpPr/>
          <p:nvPr/>
        </p:nvSpPr>
        <p:spPr>
          <a:xfrm>
            <a:off x="1752074" y="7808871"/>
            <a:ext cx="1592887" cy="64088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短い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(マイナス)</a:t>
            </a:r>
          </a:p>
        </p:txBody>
      </p:sp>
      <p:sp>
        <p:nvSpPr>
          <p:cNvPr id="134" name="Shape 134"/>
          <p:cNvSpPr/>
          <p:nvPr/>
        </p:nvSpPr>
        <p:spPr>
          <a:xfrm>
            <a:off x="4781801" y="8979280"/>
            <a:ext cx="1326210" cy="64088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長い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(プラス)</a:t>
            </a:r>
          </a:p>
        </p:txBody>
      </p:sp>
      <p:sp>
        <p:nvSpPr>
          <p:cNvPr id="135" name="Shape 135"/>
          <p:cNvSpPr/>
          <p:nvPr/>
        </p:nvSpPr>
        <p:spPr>
          <a:xfrm>
            <a:off x="1090885" y="8979280"/>
            <a:ext cx="3543150" cy="6408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11753564" y="147400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406908">
              <a:spcBef>
                <a:spcPts val="1000"/>
              </a:spcBef>
              <a:defRPr sz="1800"/>
            </a:pPr>
            <a:r>
              <a:rPr sz="587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ラズベリーパイの </a:t>
            </a:r>
            <a:r>
              <a:rPr sz="5874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  <a:r>
              <a:rPr sz="587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と繋ごう!</a:t>
            </a:r>
          </a:p>
        </p:txBody>
      </p:sp>
      <p:pic>
        <p:nvPicPr>
          <p:cNvPr id="142" name="スクリーンショット 2014-04-10 2.58.4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3" y="3800362"/>
            <a:ext cx="5081490" cy="564823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6994007" y="1514442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5" name="IMG_492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428" y="3970210"/>
            <a:ext cx="7306579" cy="54799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457200">
              <a:spcBef>
                <a:spcPts val="1200"/>
              </a:spcBef>
              <a:defRPr sz="1800"/>
            </a:pPr>
            <a:r>
              <a: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3). </a:t>
            </a:r>
            <a:r>
              <a:rPr sz="6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で </a:t>
            </a:r>
            <a:r>
              <a:rPr sz="6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をチカチカ</a:t>
            </a:r>
            <a:r>
              <a: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!</a:t>
            </a:r>
          </a:p>
        </p:txBody>
      </p:sp>
      <p:pic>
        <p:nvPicPr>
          <p:cNvPr id="149" name="IMG_49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242" y="1681613"/>
            <a:ext cx="6715023" cy="503626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807690" y="6939812"/>
            <a:ext cx="11389420" cy="2912601"/>
          </a:xfrm>
          <a:prstGeom prst="rect">
            <a:avLst/>
          </a:prstGeom>
        </p:spPr>
        <p:txBody>
          <a:bodyPr anchor="t"/>
          <a:lstStyle/>
          <a:p>
            <a:pPr marL="0" lvl="0" indent="0" defTabSz="361188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1. </a:t>
            </a:r>
            <a:r>
              <a:rPr sz="3397" b="1"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 を閉じて,</a:t>
            </a:r>
          </a:p>
          <a:p>
            <a:pPr marL="0" lvl="0" indent="0" defTabSz="361188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2. </a:t>
            </a:r>
            <a:r>
              <a:rPr sz="3397" b="1">
                <a:latin typeface="Times Roman"/>
                <a:ea typeface="Times Roman"/>
                <a:cs typeface="Times Roman"/>
                <a:sym typeface="Times Roman"/>
              </a:rPr>
              <a:t>Scratch GPIO4 </a:t>
            </a: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を開いたら,</a:t>
            </a:r>
          </a:p>
          <a:p>
            <a:pPr marL="0" lvl="0" indent="0" defTabSz="361188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3. ファイル → 開く→</a:t>
            </a:r>
            <a:r>
              <a:rPr sz="3397" b="1">
                <a:latin typeface="Times Roman"/>
                <a:ea typeface="Times Roman"/>
                <a:cs typeface="Times Roman"/>
                <a:sym typeface="Times Roman"/>
              </a:rPr>
              <a:t>blink11</a:t>
            </a: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を選んで,</a:t>
            </a:r>
          </a:p>
          <a:p>
            <a:pPr marL="0" lvl="0" indent="0" defTabSz="361188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3397">
                <a:latin typeface="Times Roman"/>
                <a:ea typeface="Times Roman"/>
                <a:cs typeface="Times Roman"/>
                <a:sym typeface="Times Roman"/>
              </a:rPr>
              <a:t>4. 緑色の旗 ()     をクリックしてみよう!</a:t>
            </a:r>
          </a:p>
        </p:txBody>
      </p:sp>
      <p:pic>
        <p:nvPicPr>
          <p:cNvPr id="151" name="スクリーンショット 2014-04-10 3.01.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6756" y="7259462"/>
            <a:ext cx="36322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 Shot 2014-04-22 at 18.03.4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0988" y="9004834"/>
            <a:ext cx="713120" cy="775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creen Shot 2014-04-22 at 18.40.1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4081" y="1507346"/>
            <a:ext cx="4518375" cy="517781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482469" y="-152355"/>
            <a:ext cx="12039862" cy="2159001"/>
          </a:xfrm>
          <a:prstGeom prst="rect">
            <a:avLst/>
          </a:prstGeom>
        </p:spPr>
        <p:txBody>
          <a:bodyPr/>
          <a:lstStyle>
            <a:lvl1pPr defTabSz="379729">
              <a:defRPr sz="6305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6305" b="1"/>
              <a:t>※ワークショップを実施する方へ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369995" y="1634071"/>
            <a:ext cx="12264809" cy="6693227"/>
          </a:xfrm>
          <a:prstGeom prst="rect">
            <a:avLst/>
          </a:prstGeom>
        </p:spPr>
        <p:txBody>
          <a:bodyPr/>
          <a:lstStyle/>
          <a:p>
            <a:pPr marL="369552" lvl="0" indent="-369552" defTabSz="426466">
              <a:spcBef>
                <a:spcPts val="3000"/>
              </a:spcBef>
              <a:defRPr sz="1800"/>
            </a:pP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このスライドは、横浜インターナショナルスクールで開かれた実際のワークショップを元に作成・公開されています.</a:t>
            </a:r>
            <a:br>
              <a:rPr sz="2993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　</a:t>
            </a:r>
            <a:r>
              <a:rPr sz="2774">
                <a:latin typeface="Times Roman"/>
                <a:ea typeface="Times Roman"/>
                <a:cs typeface="Times Roman"/>
                <a:sym typeface="Times Roman"/>
              </a:rPr>
              <a:t>当日の写真は,  次のサイトから見ることができます.</a:t>
            </a:r>
            <a:br>
              <a:rPr sz="2774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774">
                <a:latin typeface="Times Roman"/>
                <a:ea typeface="Times Roman"/>
                <a:cs typeface="Times Roman"/>
                <a:sym typeface="Times Roman"/>
              </a:rPr>
              <a:t>　</a:t>
            </a:r>
            <a:r>
              <a:rPr sz="2774">
                <a:latin typeface="Times Roman"/>
                <a:ea typeface="Times Roman"/>
                <a:cs typeface="Times Roman"/>
                <a:sym typeface="Times Roman"/>
                <a:hlinkClick r:id="rId2"/>
              </a:rPr>
              <a:t>http://yasulab.com/Scratch-Raspberry-Pi-Workshop/jp/</a:t>
            </a:r>
            <a:endParaRPr sz="2993">
              <a:latin typeface="Times Roman"/>
              <a:ea typeface="Times Roman"/>
              <a:cs typeface="Times Roman"/>
              <a:sym typeface="Times Roman"/>
            </a:endParaRPr>
          </a:p>
          <a:p>
            <a:pPr marL="369552" lvl="0" indent="-369552" defTabSz="426466">
              <a:spcBef>
                <a:spcPts val="3000"/>
              </a:spcBef>
              <a:defRPr sz="1800"/>
            </a:pP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対象：プログラミング未経験者の小学生〜中学生</a:t>
            </a:r>
            <a:br>
              <a:rPr sz="2993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時間：１時間半</a:t>
            </a:r>
          </a:p>
          <a:p>
            <a:pPr marL="369552" lvl="0" indent="-369552" defTabSz="426466">
              <a:spcBef>
                <a:spcPts val="3000"/>
              </a:spcBef>
              <a:defRPr sz="1800"/>
            </a:pP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このワークショップでは Raspberry Pi というコンピュータを使います.</a:t>
            </a:r>
            <a:br>
              <a:rPr sz="2993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なお、Raspberry Pi の入手方法・組み立て方は次を参考にして下さい.</a:t>
            </a:r>
          </a:p>
          <a:p>
            <a:pPr marL="0" lvl="1" indent="166878" defTabSz="426466">
              <a:lnSpc>
                <a:spcPct val="60000"/>
              </a:lnSpc>
              <a:spcBef>
                <a:spcPts val="700"/>
              </a:spcBef>
              <a:buSzTx/>
              <a:buNone/>
              <a:defRPr sz="1800"/>
            </a:pP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　ラズベリーパイの組み立て方, Programming Education Gathering</a:t>
            </a:r>
            <a:br>
              <a:rPr sz="2993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993">
                <a:latin typeface="Times Roman"/>
                <a:ea typeface="Times Roman"/>
                <a:cs typeface="Times Roman"/>
                <a:sym typeface="Times Roman"/>
              </a:rPr>
              <a:t>	 </a:t>
            </a:r>
            <a:r>
              <a:rPr sz="2993" u="sng">
                <a:latin typeface="Times Roman"/>
                <a:ea typeface="Times Roman"/>
                <a:cs typeface="Times Roman"/>
                <a:sym typeface="Times Roman"/>
                <a:hlinkClick r:id="rId3"/>
              </a:rPr>
              <a:t>http://pegpeg.jp/curriculum/683</a:t>
            </a:r>
          </a:p>
        </p:txBody>
      </p:sp>
      <p:sp>
        <p:nvSpPr>
          <p:cNvPr id="39" name="Shape 39"/>
          <p:cNvSpPr/>
          <p:nvPr/>
        </p:nvSpPr>
        <p:spPr>
          <a:xfrm>
            <a:off x="533891" y="8810191"/>
            <a:ext cx="1111377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spcBef>
                <a:spcPts val="1000"/>
              </a:spcBef>
              <a:defRPr sz="1800"/>
            </a:pPr>
            <a:r>
              <a:rPr sz="3000">
                <a:latin typeface="Times Roman"/>
                <a:ea typeface="Times Roman"/>
                <a:cs typeface="Times Roman"/>
                <a:sym typeface="Times Roman"/>
              </a:rPr>
              <a:t>* 詳細は,   本スライドの末尾にある</a:t>
            </a:r>
            <a:r>
              <a:rPr sz="3000" b="1">
                <a:latin typeface="Times Roman"/>
                <a:ea typeface="Times Roman"/>
                <a:cs typeface="Times Roman"/>
                <a:sym typeface="Times Roman"/>
              </a:rPr>
              <a:t>参考文献</a:t>
            </a:r>
            <a:r>
              <a:rPr sz="3000">
                <a:latin typeface="Times Roman"/>
                <a:ea typeface="Times Roman"/>
                <a:cs typeface="Times Roman"/>
                <a:sym typeface="Times Roman"/>
              </a:rPr>
              <a:t>を参照してください.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xfrm>
            <a:off x="237169" y="2694981"/>
            <a:ext cx="6557180" cy="6862142"/>
          </a:xfrm>
          <a:prstGeom prst="rect">
            <a:avLst/>
          </a:prstGeom>
        </p:spPr>
        <p:txBody>
          <a:bodyPr anchor="t"/>
          <a:lstStyle/>
          <a:p>
            <a:pPr marL="0" lvl="0" indent="0" defTabSz="443484">
              <a:spcBef>
                <a:spcPts val="1000"/>
              </a:spcBef>
              <a:buSzTx/>
              <a:buNone/>
              <a:defRPr sz="1800"/>
            </a:pPr>
            <a:r>
              <a:rPr sz="4171">
                <a:latin typeface="Times Roman"/>
                <a:ea typeface="Times Roman"/>
                <a:cs typeface="Times Roman"/>
                <a:sym typeface="Times Roman"/>
              </a:rPr>
              <a:t>キーボードの</a:t>
            </a:r>
            <a:r>
              <a:rPr sz="4171" b="1">
                <a:latin typeface="Times Roman"/>
                <a:ea typeface="Times Roman"/>
                <a:cs typeface="Times Roman"/>
                <a:sym typeface="Times Roman"/>
              </a:rPr>
              <a:t>スペース</a:t>
            </a:r>
            <a:r>
              <a:rPr sz="4171">
                <a:latin typeface="Times Roman"/>
                <a:ea typeface="Times Roman"/>
                <a:cs typeface="Times Roman"/>
                <a:sym typeface="Times Roman"/>
              </a:rPr>
              <a:t>キーを押している間だけ, LEDを光らせてみよう!</a:t>
            </a:r>
          </a:p>
          <a:p>
            <a:pPr marL="0" lvl="0" indent="0" defTabSz="443484">
              <a:spcBef>
                <a:spcPts val="1000"/>
              </a:spcBef>
              <a:buSzTx/>
              <a:buNone/>
              <a:defRPr sz="1800"/>
            </a:pPr>
            <a:r>
              <a:rPr sz="4171" b="1">
                <a:latin typeface="Times Roman"/>
                <a:ea typeface="Times Roman"/>
                <a:cs typeface="Times Roman"/>
                <a:sym typeface="Times Roman"/>
              </a:rPr>
              <a:t>スペース</a:t>
            </a:r>
            <a:r>
              <a:rPr sz="4171">
                <a:latin typeface="Times Roman"/>
                <a:ea typeface="Times Roman"/>
                <a:cs typeface="Times Roman"/>
                <a:sym typeface="Times Roman"/>
              </a:rPr>
              <a:t>キーを離したら, LEDの光を消えているはず.</a:t>
            </a:r>
          </a:p>
          <a:p>
            <a:pPr marL="0" lvl="0" indent="0" defTabSz="443484">
              <a:spcBef>
                <a:spcPts val="1000"/>
              </a:spcBef>
              <a:buSzTx/>
              <a:buNone/>
              <a:defRPr sz="1800"/>
            </a:pPr>
            <a:r>
              <a:rPr sz="4171">
                <a:latin typeface="Times Roman"/>
                <a:ea typeface="Times Roman"/>
                <a:cs typeface="Times Roman"/>
                <a:sym typeface="Times Roman"/>
              </a:rPr>
              <a:t>ヒント: </a:t>
            </a:r>
            <a:r>
              <a:rPr sz="4171" b="1">
                <a:latin typeface="Times Roman"/>
                <a:ea typeface="Times Roman"/>
                <a:cs typeface="Times Roman"/>
                <a:sym typeface="Times Roman"/>
              </a:rPr>
              <a:t>              </a:t>
            </a:r>
            <a:r>
              <a:rPr sz="4171">
                <a:latin typeface="Times Roman"/>
                <a:ea typeface="Times Roman"/>
                <a:cs typeface="Times Roman"/>
                <a:sym typeface="Times Roman"/>
              </a:rPr>
              <a:t>の中にあるブロックが使えるかも…!?</a:t>
            </a:r>
          </a:p>
        </p:txBody>
      </p:sp>
      <p:sp>
        <p:nvSpPr>
          <p:cNvPr id="156" name="Shape 156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292607">
              <a:spcBef>
                <a:spcPts val="700"/>
              </a:spcBef>
              <a:defRPr sz="1800"/>
            </a:pPr>
            <a:r>
              <a:rPr sz="5568" b="1">
                <a:latin typeface="Times Roman"/>
                <a:ea typeface="Times Roman"/>
                <a:cs typeface="Times Roman"/>
                <a:sym typeface="Times Roman"/>
              </a:rPr>
              <a:t>やってみよう: </a:t>
            </a:r>
            <a:br>
              <a:rPr sz="5568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68" b="1">
                <a:latin typeface="Times Roman"/>
                <a:ea typeface="Times Roman"/>
                <a:cs typeface="Times Roman"/>
                <a:sym typeface="Times Roman"/>
              </a:rPr>
              <a:t>スペースでチカチカ</a:t>
            </a:r>
          </a:p>
        </p:txBody>
      </p:sp>
      <p:pic>
        <p:nvPicPr>
          <p:cNvPr id="157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  <p:pic>
        <p:nvPicPr>
          <p:cNvPr id="158" name="Screen Shot 2014-04-22 at 18.09.2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2023" y="7343531"/>
            <a:ext cx="1972834" cy="719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237169" y="3250673"/>
            <a:ext cx="6415926" cy="918121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1100"/>
              </a:spcBef>
              <a:buSzTx/>
              <a:buNone/>
              <a:defRPr sz="43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300" b="1"/>
              <a:t>こんな答え方ができるよ!</a:t>
            </a:r>
          </a:p>
        </p:txBody>
      </p:sp>
      <p:sp>
        <p:nvSpPr>
          <p:cNvPr id="162" name="Shape 162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292607">
              <a:spcBef>
                <a:spcPts val="700"/>
              </a:spcBef>
              <a:defRPr sz="1800"/>
            </a:pPr>
            <a:r>
              <a:rPr sz="5568" b="1">
                <a:latin typeface="Times Roman"/>
                <a:ea typeface="Times Roman"/>
                <a:cs typeface="Times Roman"/>
                <a:sym typeface="Times Roman"/>
              </a:rPr>
              <a:t>やってみよう: </a:t>
            </a:r>
            <a:br>
              <a:rPr sz="5568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68" b="1">
                <a:latin typeface="Times Roman"/>
                <a:ea typeface="Times Roman"/>
                <a:cs typeface="Times Roman"/>
                <a:sym typeface="Times Roman"/>
              </a:rPr>
              <a:t>スペースでチカチカ</a:t>
            </a:r>
          </a:p>
        </p:txBody>
      </p:sp>
      <p:pic>
        <p:nvPicPr>
          <p:cNvPr id="163" name="Screen Shot 2014-04-22 at 18.43.4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7169" y="4122545"/>
            <a:ext cx="6415926" cy="521892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361188">
              <a:spcBef>
                <a:spcPts val="900"/>
              </a:spcBef>
              <a:defRPr sz="6873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6873" b="1"/>
              <a:t>LEDを少しずつ光らせてみよう</a:t>
            </a:r>
          </a:p>
        </p:txBody>
      </p:sp>
      <p:sp>
        <p:nvSpPr>
          <p:cNvPr id="166" name="Shape 166"/>
          <p:cNvSpPr/>
          <p:nvPr/>
        </p:nvSpPr>
        <p:spPr>
          <a:xfrm>
            <a:off x="163645" y="1622178"/>
            <a:ext cx="8190589" cy="763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spcBef>
                <a:spcPts val="4000"/>
              </a:spcBef>
              <a:defRPr sz="1800"/>
            </a:pPr>
            <a:r>
              <a:rPr sz="4000">
                <a:latin typeface="Times Roman"/>
                <a:ea typeface="Times Roman"/>
                <a:cs typeface="Times Roman"/>
                <a:sym typeface="Times Roman"/>
              </a:rPr>
              <a:t> 				というブロックを使ってゆっくりと光らせてみせよう!</a:t>
            </a:r>
          </a:p>
          <a:p>
            <a:pPr marL="703648" lvl="0" indent="-703648" algn="l">
              <a:lnSpc>
                <a:spcPct val="80000"/>
              </a:lnSpc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変数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をクリックしたら,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新しい変数を作る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をクリック.</a:t>
            </a:r>
          </a:p>
          <a:p>
            <a:pPr marL="703648" lvl="0" indent="-703648" algn="l">
              <a:lnSpc>
                <a:spcPct val="80000"/>
              </a:lnSpc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変数名に </a:t>
            </a: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Power11 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と書いて,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OK 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クリック.</a:t>
            </a:r>
            <a:endParaRPr sz="3600" b="1">
              <a:latin typeface="Times Roman"/>
              <a:ea typeface="Times Roman"/>
              <a:cs typeface="Times Roman"/>
              <a:sym typeface="Times Roman"/>
            </a:endParaRPr>
          </a:p>
          <a:p>
            <a:pPr marL="703648" lvl="0" indent="-703648" algn="l">
              <a:lnSpc>
                <a:spcPct val="80000"/>
              </a:lnSpc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現れた</a:t>
            </a: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 Power11 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をダブルクリック.</a:t>
            </a:r>
          </a:p>
          <a:p>
            <a:pPr marL="703648" lvl="0" indent="-703648" algn="l">
              <a:lnSpc>
                <a:spcPct val="80000"/>
              </a:lnSpc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スライダーが出てきたら,</a:t>
            </a:r>
            <a:br>
              <a:rPr sz="36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 b="1">
                <a:latin typeface="Times Roman"/>
                <a:ea typeface="Times Roman"/>
                <a:cs typeface="Times Roman"/>
                <a:sym typeface="Times Roman"/>
              </a:rPr>
              <a:t>Power11 の</a:t>
            </a:r>
            <a:r>
              <a:rPr sz="3600">
                <a:latin typeface="Times Roman"/>
                <a:ea typeface="Times Roman"/>
                <a:cs typeface="Times Roman"/>
                <a:sym typeface="Times Roman"/>
              </a:rPr>
              <a:t>値を変えてみよう!</a:t>
            </a:r>
          </a:p>
        </p:txBody>
      </p:sp>
      <p:pic>
        <p:nvPicPr>
          <p:cNvPr id="167" name="ss_variables_defaul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8896" y="9043671"/>
            <a:ext cx="2162409" cy="51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s_variables_slid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6321" y="9009740"/>
            <a:ext cx="2162409" cy="72080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9488813" y="9051084"/>
            <a:ext cx="1270001" cy="511116"/>
          </a:xfrm>
          <a:prstGeom prst="rightArrow">
            <a:avLst>
              <a:gd name="adj1" fmla="val 32000"/>
              <a:gd name="adj2" fmla="val 95986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0" name="Screen Shot 2014-04-22 at 18.11.4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3054" y="1619253"/>
            <a:ext cx="20574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14-04-22 at 18.14.48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75189" y="1750181"/>
            <a:ext cx="4428325" cy="428141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72" name="Screen Shot 2014-04-22 at 18.15.46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96173" y="6200194"/>
            <a:ext cx="4508049" cy="2749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457200">
              <a:lnSpc>
                <a:spcPct val="70000"/>
              </a:lnSpc>
              <a:spcBef>
                <a:spcPts val="1200"/>
              </a:spcBef>
              <a:defRPr sz="1800"/>
            </a:pP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やってみよう: </a:t>
            </a:r>
            <a:br>
              <a:rPr sz="50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どんどん壁に近づくと</a:t>
            </a:r>
            <a:br>
              <a:rPr sz="50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だんだんと光る</a:t>
            </a:r>
          </a:p>
        </p:txBody>
      </p:sp>
      <p:sp>
        <p:nvSpPr>
          <p:cNvPr id="175" name="Shape 175"/>
          <p:cNvSpPr/>
          <p:nvPr/>
        </p:nvSpPr>
        <p:spPr>
          <a:xfrm>
            <a:off x="65807" y="3300966"/>
            <a:ext cx="7207911" cy="5645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ネコが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左右の壁に近づいた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 LEDを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強く光らせて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みよう!</a:t>
            </a:r>
          </a:p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ヒント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: 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ネコの位置が知りたい? 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　　　　 の中にある何かのブロックを使うと分かるよ!</a:t>
            </a:r>
          </a:p>
        </p:txBody>
      </p:sp>
      <p:pic>
        <p:nvPicPr>
          <p:cNvPr id="176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1" cy="10119059"/>
          </a:xfrm>
          <a:prstGeom prst="rect">
            <a:avLst/>
          </a:prstGeom>
        </p:spPr>
      </p:pic>
      <p:pic>
        <p:nvPicPr>
          <p:cNvPr id="177" name="図 176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8" name="図 177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9" name="図 178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sp>
        <p:nvSpPr>
          <p:cNvPr id="181" name="Shape 181"/>
          <p:cNvSpPr/>
          <p:nvPr/>
        </p:nvSpPr>
        <p:spPr>
          <a:xfrm>
            <a:off x="7236421" y="4606530"/>
            <a:ext cx="585178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50000"/>
              </a:lnSpc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ネコが壁に近づいていくと</a:t>
            </a:r>
          </a:p>
          <a:p>
            <a:pPr lvl="0">
              <a:lnSpc>
                <a:spcPct val="50000"/>
              </a:lnSpc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LEDが少しずつ光る!</a:t>
            </a:r>
          </a:p>
        </p:txBody>
      </p:sp>
      <p:pic>
        <p:nvPicPr>
          <p:cNvPr id="182" name="図 181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4">
            <a:off x="9442428" y="6045846"/>
            <a:ext cx="2362263" cy="563574"/>
          </a:xfrm>
          <a:prstGeom prst="rect">
            <a:avLst/>
          </a:prstGeom>
        </p:spPr>
      </p:pic>
      <p:pic>
        <p:nvPicPr>
          <p:cNvPr id="184" name="Screen Shot 2014-04-22 at 18.28.25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7491" y="7311112"/>
            <a:ext cx="2268776" cy="756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1" cy="10119059"/>
          </a:xfrm>
          <a:prstGeom prst="rect">
            <a:avLst/>
          </a:prstGeom>
        </p:spPr>
      </p:pic>
      <p:pic>
        <p:nvPicPr>
          <p:cNvPr id="187" name="図 186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8" name="図 187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9" name="図 188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pic>
        <p:nvPicPr>
          <p:cNvPr id="191" name="図 190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4">
            <a:off x="9442428" y="6045846"/>
            <a:ext cx="2362263" cy="563574"/>
          </a:xfrm>
          <a:prstGeom prst="rect">
            <a:avLst/>
          </a:prstGeom>
        </p:spPr>
      </p:pic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579168" y="3272388"/>
            <a:ext cx="6507978" cy="918121"/>
          </a:xfrm>
          <a:prstGeom prst="rect">
            <a:avLst/>
          </a:prstGeom>
        </p:spPr>
        <p:txBody>
          <a:bodyPr anchor="t"/>
          <a:lstStyle>
            <a:lvl1pPr marL="0" indent="0" defTabSz="438911">
              <a:spcBef>
                <a:spcPts val="0"/>
              </a:spcBef>
              <a:buSzTx/>
              <a:buNone/>
              <a:defRPr sz="4416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416" b="1"/>
              <a:t>こんな答え方ができるよ!</a:t>
            </a:r>
          </a:p>
        </p:txBody>
      </p:sp>
      <p:sp>
        <p:nvSpPr>
          <p:cNvPr id="194" name="Shape 194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457200">
              <a:lnSpc>
                <a:spcPct val="70000"/>
              </a:lnSpc>
              <a:spcBef>
                <a:spcPts val="1200"/>
              </a:spcBef>
              <a:defRPr sz="1800"/>
            </a:pP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やってみよう: </a:t>
            </a:r>
            <a:br>
              <a:rPr sz="50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どんどん壁に近づくと</a:t>
            </a:r>
            <a:br>
              <a:rPr sz="50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000" b="1">
                <a:latin typeface="Times Roman"/>
                <a:ea typeface="Times Roman"/>
                <a:cs typeface="Times Roman"/>
                <a:sym typeface="Times Roman"/>
              </a:rPr>
              <a:t>だんだんと光る</a:t>
            </a:r>
          </a:p>
        </p:txBody>
      </p:sp>
      <p:sp>
        <p:nvSpPr>
          <p:cNvPr id="195" name="Shape 195"/>
          <p:cNvSpPr/>
          <p:nvPr/>
        </p:nvSpPr>
        <p:spPr>
          <a:xfrm>
            <a:off x="7236421" y="4606530"/>
            <a:ext cx="585178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50000"/>
              </a:lnSpc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ネコが壁に近づいていくと</a:t>
            </a:r>
          </a:p>
          <a:p>
            <a:pPr lvl="0">
              <a:lnSpc>
                <a:spcPct val="50000"/>
              </a:lnSpc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LEDが少しずつ光る!</a:t>
            </a:r>
          </a:p>
        </p:txBody>
      </p:sp>
      <p:pic>
        <p:nvPicPr>
          <p:cNvPr id="196" name="Screen Shot 2014-04-22 at 18.45.2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51857" y="4072912"/>
            <a:ext cx="5562601" cy="54356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99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9282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9282" b="1"/>
              <a:t>今日やること まとめ</a:t>
            </a:r>
          </a:p>
        </p:txBody>
      </p:sp>
      <p:sp>
        <p:nvSpPr>
          <p:cNvPr id="201" name="Shape 201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 </a:t>
            </a: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でプログラミング!</a:t>
            </a:r>
          </a:p>
        </p:txBody>
      </p:sp>
      <p:sp>
        <p:nvSpPr>
          <p:cNvPr id="205" name="Shape 205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55206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 </a:t>
            </a: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 LED チカチカ!</a:t>
            </a:r>
          </a:p>
        </p:txBody>
      </p:sp>
      <p:pic>
        <p:nvPicPr>
          <p:cNvPr id="207" name="pasted-image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6923" y="1379447"/>
            <a:ext cx="2390818" cy="2390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62857" y="4825381"/>
            <a:ext cx="2390818" cy="2390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animBg="1" advAuto="0"/>
      <p:bldP spid="205" grpId="2" animBg="1" advAuto="0"/>
      <p:bldP spid="206" grpId="3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7749859" y="7121192"/>
            <a:ext cx="5095054" cy="2392206"/>
          </a:xfrm>
          <a:prstGeom prst="roundRect">
            <a:avLst>
              <a:gd name="adj" fmla="val 9586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2014/04/17(日)</a:t>
            </a:r>
          </a:p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安川 要平</a:t>
            </a:r>
          </a:p>
          <a:p>
            <a:pPr lvl="0">
              <a:lnSpc>
                <a:spcPct val="70000"/>
              </a:lnSpc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@YasuLab　</a:t>
            </a:r>
          </a:p>
        </p:txBody>
      </p:sp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264632" y="137318"/>
            <a:ext cx="12475536" cy="2159001"/>
          </a:xfrm>
          <a:prstGeom prst="rect">
            <a:avLst/>
          </a:prstGeom>
        </p:spPr>
        <p:txBody>
          <a:bodyPr/>
          <a:lstStyle/>
          <a:p>
            <a:pPr lvl="0" defTabSz="457200">
              <a:lnSpc>
                <a:spcPct val="70000"/>
              </a:lnSpc>
              <a:defRPr sz="1800"/>
            </a:pPr>
            <a: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+ Raspberry Pi ワークショップ</a:t>
            </a:r>
            <a:b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00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プログラミングでLEDをチカチカさせよう!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800" b="1"/>
              <a:t>参考文献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xfrm>
            <a:off x="510205" y="2603500"/>
            <a:ext cx="11984390" cy="7149737"/>
          </a:xfrm>
          <a:prstGeom prst="rect">
            <a:avLst/>
          </a:prstGeom>
        </p:spPr>
        <p:txBody>
          <a:bodyPr anchor="t"/>
          <a:lstStyle/>
          <a:p>
            <a:pPr marL="359304" lvl="0" indent="-359304" defTabSz="443484">
              <a:spcBef>
                <a:spcPts val="1900"/>
              </a:spcBef>
              <a:tabLst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13000" algn="l"/>
                <a:tab pos="2755900" algn="l"/>
                <a:tab pos="3098800" algn="l"/>
                <a:tab pos="3441700" algn="l"/>
                <a:tab pos="3784600" algn="l"/>
                <a:tab pos="4127500" algn="l"/>
              </a:tabLst>
              <a:defRPr sz="1800"/>
            </a:pP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Raspberry Piではじめる どきどきプログラミング (はじめるプログラミング シリーズ) 阿部 和広 (著, 監修), 石原 淳也 (著), 塩野 禎隆 (著):</a:t>
            </a:r>
            <a:br>
              <a:rPr sz="29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910" u="sng">
                <a:latin typeface="Lucida Grande"/>
                <a:ea typeface="Lucida Grande"/>
                <a:cs typeface="Lucida Grande"/>
                <a:sym typeface="Lucida Grande"/>
                <a:hlinkClick r:id="rId2"/>
              </a:rPr>
              <a:t>http://www.amazon.co.jp/Raspberry-Piではじめる-どきどきプログラミング-はじめるプログラミング-シリーズ/dp/4822297314</a:t>
            </a: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</a:p>
          <a:p>
            <a:pPr marL="359304" lvl="0" indent="-359304" defTabSz="443484">
              <a:spcBef>
                <a:spcPts val="1900"/>
              </a:spcBef>
              <a:tabLst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13000" algn="l"/>
                <a:tab pos="2755900" algn="l"/>
                <a:tab pos="3098800" algn="l"/>
                <a:tab pos="3441700" algn="l"/>
                <a:tab pos="3784600" algn="l"/>
                <a:tab pos="4127500" algn="l"/>
              </a:tabLst>
              <a:defRPr sz="1800"/>
            </a:pP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PEG (Programming Education Gathering):</a:t>
            </a:r>
            <a:br>
              <a:rPr sz="29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910" u="sng"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http://pegpeg.jp/</a:t>
            </a:r>
            <a:endParaRPr sz="2910">
              <a:solidFill>
                <a:srgbClr val="53585F"/>
              </a:solidFill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59304" lvl="0" indent="-359304" defTabSz="443484">
              <a:spcBef>
                <a:spcPts val="1900"/>
              </a:spcBef>
              <a:tabLst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13000" algn="l"/>
                <a:tab pos="2755900" algn="l"/>
                <a:tab pos="3098800" algn="l"/>
                <a:tab pos="3441700" algn="l"/>
                <a:tab pos="3784600" algn="l"/>
                <a:tab pos="4127500" algn="l"/>
              </a:tabLst>
              <a:defRPr sz="1800"/>
            </a:pP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Scratch GPIO version 4</a:t>
            </a:r>
            <a:br>
              <a:rPr sz="29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910" u="sng"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http://cymplecy.wordpress.com/2013/04/22/scratch-gpio-version-2-introduction-for-beginners/</a:t>
            </a: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9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(英語のみ)</a:t>
            </a:r>
            <a:endParaRPr sz="2910"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59304" lvl="0" indent="-359304" defTabSz="443484">
              <a:spcBef>
                <a:spcPts val="1900"/>
              </a:spcBef>
              <a:tabLst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13000" algn="l"/>
                <a:tab pos="2755900" algn="l"/>
                <a:tab pos="3098800" algn="l"/>
                <a:tab pos="3441700" algn="l"/>
                <a:tab pos="3784600" algn="l"/>
                <a:tab pos="4127500" algn="l"/>
              </a:tabLst>
              <a:defRPr sz="1800"/>
            </a:pPr>
            <a:r>
              <a:rPr sz="2910">
                <a:latin typeface="Lucida Grande"/>
                <a:ea typeface="Lucida Grande"/>
                <a:cs typeface="Lucida Grande"/>
                <a:sym typeface="Lucida Grande"/>
              </a:rPr>
              <a:t>Raspberry Pi - Wikipedia : </a:t>
            </a:r>
            <a:br>
              <a:rPr sz="29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910" u="sng"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http://ja.wikipedia.org/wiki/Raspberry_Pi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2014-03-18 09.48.19-1-filter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39" y="607"/>
            <a:ext cx="13056916" cy="975238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352043">
              <a:spcBef>
                <a:spcPts val="900"/>
              </a:spcBef>
              <a:defRPr sz="508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82">
                <a:solidFill>
                  <a:srgbClr val="FFFFFF"/>
                </a:solidFill>
              </a:rPr>
              <a:t>やってみよう: Raspberry Piのセットアップ</a:t>
            </a:r>
          </a:p>
        </p:txBody>
      </p:sp>
      <p:sp>
        <p:nvSpPr>
          <p:cNvPr id="44" name="Shape 44"/>
          <p:cNvSpPr/>
          <p:nvPr/>
        </p:nvSpPr>
        <p:spPr>
          <a:xfrm>
            <a:off x="3808724" y="8976021"/>
            <a:ext cx="6043472" cy="57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700"/>
            </a:lvl1pPr>
          </a:lstStyle>
          <a:p>
            <a:pPr lvl="0">
              <a:defRPr sz="1800"/>
            </a:pPr>
            <a:r>
              <a:rPr sz="2700"/>
              <a:t>3. USB キーボード &amp; USB マウス</a:t>
            </a:r>
          </a:p>
        </p:txBody>
      </p:sp>
      <p:sp>
        <p:nvSpPr>
          <p:cNvPr id="45" name="Shape 45"/>
          <p:cNvSpPr/>
          <p:nvPr/>
        </p:nvSpPr>
        <p:spPr>
          <a:xfrm>
            <a:off x="8877628" y="5897813"/>
            <a:ext cx="2992150" cy="1166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700"/>
              <a:t>2. ラズベリーパイ</a:t>
            </a:r>
          </a:p>
          <a:p>
            <a:pPr lvl="0">
              <a:defRPr sz="1800"/>
            </a:pPr>
            <a:r>
              <a:rPr sz="2700"/>
              <a:t>(Type-B)</a:t>
            </a:r>
          </a:p>
        </p:txBody>
      </p:sp>
      <p:sp>
        <p:nvSpPr>
          <p:cNvPr id="46" name="Shape 46"/>
          <p:cNvSpPr/>
          <p:nvPr/>
        </p:nvSpPr>
        <p:spPr>
          <a:xfrm>
            <a:off x="1207071" y="3842291"/>
            <a:ext cx="3960274" cy="574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1. HDMI ディスプレイ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2014-04-22 08.14.52-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329" y="-11547"/>
            <a:ext cx="13089458" cy="977669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141345" y="7395348"/>
            <a:ext cx="5555885" cy="2203781"/>
          </a:xfrm>
          <a:prstGeom prst="roundRect">
            <a:avLst>
              <a:gd name="adj" fmla="val 1267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13163" y="4909068"/>
            <a:ext cx="2293939" cy="153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26" y="0"/>
                </a:moveTo>
                <a:lnTo>
                  <a:pt x="9462" y="8055"/>
                </a:lnTo>
                <a:lnTo>
                  <a:pt x="1906" y="8055"/>
                </a:lnTo>
                <a:cubicBezTo>
                  <a:pt x="853" y="8055"/>
                  <a:pt x="0" y="9331"/>
                  <a:pt x="0" y="10906"/>
                </a:cubicBezTo>
                <a:lnTo>
                  <a:pt x="0" y="18749"/>
                </a:lnTo>
                <a:cubicBezTo>
                  <a:pt x="0" y="20324"/>
                  <a:pt x="853" y="21600"/>
                  <a:pt x="1906" y="21600"/>
                </a:cubicBezTo>
                <a:lnTo>
                  <a:pt x="19694" y="21600"/>
                </a:lnTo>
                <a:cubicBezTo>
                  <a:pt x="20747" y="21600"/>
                  <a:pt x="21600" y="20324"/>
                  <a:pt x="21600" y="18749"/>
                </a:cubicBezTo>
                <a:lnTo>
                  <a:pt x="21600" y="10906"/>
                </a:lnTo>
                <a:cubicBezTo>
                  <a:pt x="21600" y="9331"/>
                  <a:pt x="20747" y="8055"/>
                  <a:pt x="19694" y="8055"/>
                </a:cubicBezTo>
                <a:lnTo>
                  <a:pt x="18424" y="8055"/>
                </a:lnTo>
                <a:lnTo>
                  <a:pt x="21226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50000"/>
              </a:lnSpc>
              <a:def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キーボードとマウス用のUSB</a:t>
            </a:r>
          </a:p>
        </p:txBody>
      </p:sp>
      <p:sp>
        <p:nvSpPr>
          <p:cNvPr id="51" name="Shape 51"/>
          <p:cNvSpPr/>
          <p:nvPr/>
        </p:nvSpPr>
        <p:spPr>
          <a:xfrm>
            <a:off x="117346" y="168255"/>
            <a:ext cx="2957514" cy="193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" y="0"/>
                </a:moveTo>
                <a:cubicBezTo>
                  <a:pt x="913" y="0"/>
                  <a:pt x="0" y="1396"/>
                  <a:pt x="0" y="3115"/>
                </a:cubicBezTo>
                <a:lnTo>
                  <a:pt x="0" y="13127"/>
                </a:lnTo>
                <a:cubicBezTo>
                  <a:pt x="0" y="14847"/>
                  <a:pt x="913" y="16242"/>
                  <a:pt x="2038" y="16242"/>
                </a:cubicBezTo>
                <a:lnTo>
                  <a:pt x="13316" y="16242"/>
                </a:lnTo>
                <a:lnTo>
                  <a:pt x="18226" y="21600"/>
                </a:lnTo>
                <a:lnTo>
                  <a:pt x="16539" y="16242"/>
                </a:lnTo>
                <a:lnTo>
                  <a:pt x="19562" y="16242"/>
                </a:lnTo>
                <a:cubicBezTo>
                  <a:pt x="20687" y="16242"/>
                  <a:pt x="21600" y="14847"/>
                  <a:pt x="21600" y="13127"/>
                </a:cubicBezTo>
                <a:lnTo>
                  <a:pt x="21600" y="3115"/>
                </a:lnTo>
                <a:cubicBezTo>
                  <a:pt x="21600" y="1396"/>
                  <a:pt x="20687" y="0"/>
                  <a:pt x="19562" y="0"/>
                </a:cubicBezTo>
                <a:lnTo>
                  <a:pt x="2038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60000"/>
              </a:lnSpc>
              <a:defRPr sz="1800"/>
            </a:pPr>
            <a: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(必要なら)</a:t>
            </a:r>
            <a:b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インターネット用</a:t>
            </a:r>
            <a:b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のLANケーブル</a:t>
            </a:r>
          </a:p>
        </p:txBody>
      </p:sp>
      <p:sp>
        <p:nvSpPr>
          <p:cNvPr id="52" name="Shape 52"/>
          <p:cNvSpPr/>
          <p:nvPr/>
        </p:nvSpPr>
        <p:spPr>
          <a:xfrm>
            <a:off x="7148171" y="629733"/>
            <a:ext cx="3312717" cy="2203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9" y="0"/>
                </a:moveTo>
                <a:cubicBezTo>
                  <a:pt x="2698" y="0"/>
                  <a:pt x="2050" y="975"/>
                  <a:pt x="2050" y="2178"/>
                </a:cubicBezTo>
                <a:lnTo>
                  <a:pt x="2050" y="9328"/>
                </a:lnTo>
                <a:cubicBezTo>
                  <a:pt x="2050" y="10531"/>
                  <a:pt x="2698" y="11506"/>
                  <a:pt x="3499" y="11506"/>
                </a:cubicBezTo>
                <a:lnTo>
                  <a:pt x="5460" y="11506"/>
                </a:lnTo>
                <a:lnTo>
                  <a:pt x="0" y="21600"/>
                </a:lnTo>
                <a:lnTo>
                  <a:pt x="10519" y="11506"/>
                </a:lnTo>
                <a:lnTo>
                  <a:pt x="20148" y="11506"/>
                </a:lnTo>
                <a:cubicBezTo>
                  <a:pt x="20949" y="11506"/>
                  <a:pt x="21600" y="10531"/>
                  <a:pt x="21600" y="9328"/>
                </a:cubicBezTo>
                <a:lnTo>
                  <a:pt x="21600" y="2178"/>
                </a:lnTo>
                <a:cubicBezTo>
                  <a:pt x="21600" y="975"/>
                  <a:pt x="20949" y="0"/>
                  <a:pt x="20148" y="0"/>
                </a:cubicBezTo>
                <a:lnTo>
                  <a:pt x="3499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40000"/>
              </a:lnSpc>
              <a:def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ディスプレイ用のHDMI</a:t>
            </a:r>
          </a:p>
        </p:txBody>
      </p:sp>
      <p:sp>
        <p:nvSpPr>
          <p:cNvPr id="53" name="Shape 53"/>
          <p:cNvSpPr/>
          <p:nvPr/>
        </p:nvSpPr>
        <p:spPr>
          <a:xfrm>
            <a:off x="10420041" y="1259842"/>
            <a:ext cx="2293938" cy="1731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33" y="0"/>
                </a:moveTo>
                <a:cubicBezTo>
                  <a:pt x="3545" y="0"/>
                  <a:pt x="2096" y="1920"/>
                  <a:pt x="2096" y="4288"/>
                </a:cubicBezTo>
                <a:lnTo>
                  <a:pt x="2096" y="12543"/>
                </a:lnTo>
                <a:cubicBezTo>
                  <a:pt x="2096" y="13663"/>
                  <a:pt x="2429" y="14676"/>
                  <a:pt x="2960" y="15440"/>
                </a:cubicBezTo>
                <a:lnTo>
                  <a:pt x="0" y="21600"/>
                </a:lnTo>
                <a:lnTo>
                  <a:pt x="8670" y="16831"/>
                </a:lnTo>
                <a:lnTo>
                  <a:pt x="18364" y="16831"/>
                </a:lnTo>
                <a:cubicBezTo>
                  <a:pt x="20151" y="16831"/>
                  <a:pt x="21600" y="14912"/>
                  <a:pt x="21600" y="12543"/>
                </a:cubicBezTo>
                <a:lnTo>
                  <a:pt x="21600" y="4288"/>
                </a:lnTo>
                <a:cubicBezTo>
                  <a:pt x="21600" y="1920"/>
                  <a:pt x="20151" y="0"/>
                  <a:pt x="18364" y="0"/>
                </a:cubicBezTo>
                <a:lnTo>
                  <a:pt x="5333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50000"/>
              </a:lnSpc>
              <a:defRPr sz="1800"/>
            </a:pPr>
            <a:r>
              <a:rPr sz="36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電源</a:t>
            </a: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用</a:t>
            </a:r>
            <a:r>
              <a:rPr sz="36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br>
              <a:rPr sz="36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6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USB Mini</a:t>
            </a:r>
          </a:p>
        </p:txBody>
      </p:sp>
      <p:sp>
        <p:nvSpPr>
          <p:cNvPr id="54" name="Shape 54"/>
          <p:cNvSpPr/>
          <p:nvPr/>
        </p:nvSpPr>
        <p:spPr>
          <a:xfrm>
            <a:off x="5873421" y="6914986"/>
            <a:ext cx="3641726" cy="153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623" y="10834"/>
                </a:lnTo>
                <a:lnTo>
                  <a:pt x="1205" y="10834"/>
                </a:lnTo>
                <a:cubicBezTo>
                  <a:pt x="539" y="10834"/>
                  <a:pt x="0" y="12114"/>
                  <a:pt x="0" y="13696"/>
                </a:cubicBezTo>
                <a:lnTo>
                  <a:pt x="0" y="18738"/>
                </a:lnTo>
                <a:cubicBezTo>
                  <a:pt x="0" y="20319"/>
                  <a:pt x="539" y="21600"/>
                  <a:pt x="1205" y="21600"/>
                </a:cubicBezTo>
                <a:lnTo>
                  <a:pt x="18768" y="21600"/>
                </a:lnTo>
                <a:cubicBezTo>
                  <a:pt x="19434" y="21600"/>
                  <a:pt x="19973" y="20319"/>
                  <a:pt x="19973" y="18738"/>
                </a:cubicBezTo>
                <a:lnTo>
                  <a:pt x="19973" y="13696"/>
                </a:lnTo>
                <a:cubicBezTo>
                  <a:pt x="19973" y="12114"/>
                  <a:pt x="19434" y="10834"/>
                  <a:pt x="18768" y="10834"/>
                </a:cubicBezTo>
                <a:lnTo>
                  <a:pt x="16174" y="10834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電子工作用のピン</a:t>
            </a:r>
          </a:p>
        </p:txBody>
      </p:sp>
      <p:sp>
        <p:nvSpPr>
          <p:cNvPr id="55" name="Shape 55"/>
          <p:cNvSpPr/>
          <p:nvPr/>
        </p:nvSpPr>
        <p:spPr>
          <a:xfrm>
            <a:off x="10139847" y="6072499"/>
            <a:ext cx="2854326" cy="2345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56" y="0"/>
                </a:moveTo>
                <a:lnTo>
                  <a:pt x="9953" y="11445"/>
                </a:lnTo>
                <a:lnTo>
                  <a:pt x="1219" y="11445"/>
                </a:lnTo>
                <a:cubicBezTo>
                  <a:pt x="545" y="11445"/>
                  <a:pt x="0" y="12109"/>
                  <a:pt x="0" y="12929"/>
                </a:cubicBezTo>
                <a:lnTo>
                  <a:pt x="0" y="20116"/>
                </a:lnTo>
                <a:cubicBezTo>
                  <a:pt x="0" y="20936"/>
                  <a:pt x="545" y="21600"/>
                  <a:pt x="1219" y="21600"/>
                </a:cubicBezTo>
                <a:lnTo>
                  <a:pt x="20381" y="21600"/>
                </a:lnTo>
                <a:cubicBezTo>
                  <a:pt x="21055" y="21600"/>
                  <a:pt x="21600" y="20936"/>
                  <a:pt x="21600" y="20116"/>
                </a:cubicBezTo>
                <a:lnTo>
                  <a:pt x="21600" y="12929"/>
                </a:lnTo>
                <a:cubicBezTo>
                  <a:pt x="21600" y="12109"/>
                  <a:pt x="21055" y="11445"/>
                  <a:pt x="20381" y="11445"/>
                </a:cubicBezTo>
                <a:lnTo>
                  <a:pt x="14164" y="11445"/>
                </a:lnTo>
                <a:lnTo>
                  <a:pt x="15356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起動するためのSDカード (OS用)</a:t>
            </a:r>
          </a:p>
        </p:txBody>
      </p:sp>
      <p:sp>
        <p:nvSpPr>
          <p:cNvPr id="56" name="Shape 56"/>
          <p:cNvSpPr/>
          <p:nvPr/>
        </p:nvSpPr>
        <p:spPr>
          <a:xfrm>
            <a:off x="85499" y="7324672"/>
            <a:ext cx="5667577" cy="234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01752">
              <a:spcBef>
                <a:spcPts val="700"/>
              </a:spcBef>
              <a:defRPr sz="1800"/>
            </a:pPr>
            <a:r>
              <a:rPr sz="435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今回のワークショップ</a:t>
            </a:r>
            <a:br>
              <a:rPr sz="435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35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で使用するポート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9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9282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9282" b="1"/>
              <a:t>今日やること まとめ</a:t>
            </a:r>
          </a:p>
        </p:txBody>
      </p:sp>
      <p:sp>
        <p:nvSpPr>
          <p:cNvPr id="61" name="Shape 61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 </a:t>
            </a: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でプログラミング!</a:t>
            </a:r>
          </a:p>
        </p:txBody>
      </p:sp>
      <p:sp>
        <p:nvSpPr>
          <p:cNvPr id="65" name="Shape 65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55206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 </a:t>
            </a: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で LED チカチカ!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1" animBg="1" advAuto="0"/>
      <p:bldP spid="65" grpId="2" animBg="1" advAuto="0"/>
      <p:bldP spid="66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6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55" y="-7632"/>
            <a:ext cx="13004801" cy="9986055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306278" y="8620811"/>
            <a:ext cx="12273730" cy="1207286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53229" y="8647327"/>
            <a:ext cx="12179828" cy="117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lnSpc>
                <a:spcPct val="70000"/>
              </a:lnSpc>
              <a:spcBef>
                <a:spcPts val="1200"/>
              </a:spcBef>
              <a:defRPr sz="1800"/>
            </a:pP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 でプログラミングするのはスゴい簡単!</a:t>
            </a:r>
            <a:b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早速,  デスクトップにあるネコのアイコンをクリック!</a:t>
            </a:r>
          </a:p>
        </p:txBody>
      </p:sp>
      <p:pic>
        <p:nvPicPr>
          <p:cNvPr id="72" name="スクリーンショット 2014-04-10 2.39.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0119" y="8678354"/>
            <a:ext cx="1040396" cy="105554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34340">
              <a:spcBef>
                <a:spcPts val="1100"/>
              </a:spcBef>
              <a:defRPr sz="8265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265" b="1"/>
              <a:t>やってみよう: ネコ歩き</a:t>
            </a:r>
          </a:p>
        </p:txBody>
      </p:sp>
      <p:pic>
        <p:nvPicPr>
          <p:cNvPr id="75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66287" y="1485831"/>
            <a:ext cx="10272226" cy="83016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creen Shot 2014-04-16 at 17.14.4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924468"/>
            <a:ext cx="13004801" cy="647021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78" name="Screen Shot 2014-04-22 at 18.36.2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3935" y="3537498"/>
            <a:ext cx="2597386" cy="275480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1419711" y="8442261"/>
            <a:ext cx="10165377" cy="1357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60000"/>
              </a:lnSpc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これだけでネコを歩かせる１つのやり方だ!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他にも色んな答えがあるよ!</a:t>
            </a:r>
          </a:p>
        </p:txBody>
      </p:sp>
      <p:sp>
        <p:nvSpPr>
          <p:cNvPr id="80" name="Shape 80"/>
          <p:cNvSpPr/>
          <p:nvPr/>
        </p:nvSpPr>
        <p:spPr>
          <a:xfrm>
            <a:off x="651933" y="3496733"/>
            <a:ext cx="2768865" cy="2876088"/>
          </a:xfrm>
          <a:prstGeom prst="roundRect">
            <a:avLst>
              <a:gd name="adj" fmla="val 15000"/>
            </a:avLst>
          </a:prstGeom>
          <a:ln w="1397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C82506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 flipH="1" flipV="1">
            <a:off x="2397654" y="6455701"/>
            <a:ext cx="1903263" cy="1903263"/>
          </a:xfrm>
          <a:prstGeom prst="line">
            <a:avLst/>
          </a:prstGeom>
          <a:ln w="1651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2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5109698" y="2021590"/>
            <a:ext cx="7917349" cy="6398510"/>
          </a:xfrm>
          <a:prstGeom prst="rect">
            <a:avLst/>
          </a:prstGeom>
        </p:spPr>
      </p:pic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34340">
              <a:spcBef>
                <a:spcPts val="1100"/>
              </a:spcBef>
              <a:defRPr sz="8265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265" b="1"/>
              <a:t>やってみよう: ネコ歩き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他の作品例: ネコ叩き</a:t>
            </a:r>
          </a:p>
        </p:txBody>
      </p:sp>
      <p:pic>
        <p:nvPicPr>
          <p:cNvPr id="86" name="whack_a_cat_dem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680" y="1996019"/>
            <a:ext cx="9041440" cy="73739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Macintosh PowerPoint</Application>
  <PresentationFormat>ユーザー設定</PresentationFormat>
  <Paragraphs>98</Paragraphs>
  <Slides>27</Slides>
  <Notes>0</Notes>
  <HiddenSlides>0</HiddenSlides>
  <MMClips>8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28" baseType="lpstr">
      <vt:lpstr>White</vt:lpstr>
      <vt:lpstr>Scratch + Raspberry Pi ワークショップ プログラミングでLEDをチカチカさせよう!</vt:lpstr>
      <vt:lpstr>※ワークショップを実施する方へ</vt:lpstr>
      <vt:lpstr>やってみよう: Raspberry Piのセットアップ</vt:lpstr>
      <vt:lpstr>PowerPoint プレゼンテーション</vt:lpstr>
      <vt:lpstr>今日やること まとめ</vt:lpstr>
      <vt:lpstr>PowerPoint プレゼンテーション</vt:lpstr>
      <vt:lpstr>やってみよう: ネコ歩き</vt:lpstr>
      <vt:lpstr>やってみよう: ネコ歩き</vt:lpstr>
      <vt:lpstr>他の作品例: ネコ叩き</vt:lpstr>
      <vt:lpstr>他の作品例: ネコ逃げ</vt:lpstr>
      <vt:lpstr>今日やること まとめ</vt:lpstr>
      <vt:lpstr>ブレッドボード</vt:lpstr>
      <vt:lpstr>LED  (発光ダイオード)</vt:lpstr>
      <vt:lpstr>ジャンパー ワイヤー</vt:lpstr>
      <vt:lpstr>抵抗</vt:lpstr>
      <vt:lpstr>やってみよう: ラズパイとLEDを繋ぐ</vt:lpstr>
      <vt:lpstr>1). LED回路をブレッドボード上に作る!</vt:lpstr>
      <vt:lpstr>2). ラズベリーパイの GPIO と繋ごう!</vt:lpstr>
      <vt:lpstr>3). Scratch で LED をチカチカ!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今日やること まとめ</vt:lpstr>
      <vt:lpstr>Scratch + Raspberry Pi ワークショップ プログラミングでLEDをチカチカさせよう!</vt:lpstr>
      <vt:lpstr>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+ Raspberry Pi ワークショップ プログラミングでLEDをチカチカさせよう!</dc:title>
  <cp:lastModifiedBy>YASUKAWA Yohei</cp:lastModifiedBy>
  <cp:revision>1</cp:revision>
  <dcterms:modified xsi:type="dcterms:W3CDTF">2014-04-22T10:07:37Z</dcterms:modified>
</cp:coreProperties>
</file>